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57" r:id="rId3"/>
    <p:sldId id="258" r:id="rId4"/>
    <p:sldId id="260" r:id="rId5"/>
    <p:sldId id="259" r:id="rId6"/>
    <p:sldId id="261" r:id="rId7"/>
    <p:sldId id="262" r:id="rId8"/>
    <p:sldId id="265"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p:scale>
          <a:sx n="66" d="100"/>
          <a:sy n="66" d="100"/>
        </p:scale>
        <p:origin x="882"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g>
</file>

<file path=ppt/media/image3.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6" name="Rectangle 15"/>
          <p:cNvSpPr/>
          <p:nvPr/>
        </p:nvSpPr>
        <p:spPr>
          <a:xfrm>
            <a:off x="1" y="0"/>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2">
                    <a:lumMod val="7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51BE0522-7241-44F0-B790-312066EC3C47}" type="datetimeFigureOut">
              <a:rPr lang="en-PH" smtClean="0"/>
              <a:t>20/02/2024</a:t>
            </a:fld>
            <a:endParaRPr lang="en-PH"/>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tx1">
                    <a:lumMod val="75000"/>
                    <a:lumOff val="25000"/>
                  </a:schemeClr>
                </a:solidFill>
              </a:defRPr>
            </a:lvl1pPr>
          </a:lstStyle>
          <a:p>
            <a:endParaRPr lang="en-PH"/>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C1D747EB-F5CF-4191-A0BE-7C64C5DCD471}" type="slidenum">
              <a:rPr lang="en-PH" smtClean="0"/>
              <a:t>‹#›</a:t>
            </a:fld>
            <a:endParaRPr lang="en-PH"/>
          </a:p>
        </p:txBody>
      </p:sp>
    </p:spTree>
    <p:extLst>
      <p:ext uri="{BB962C8B-B14F-4D97-AF65-F5344CB8AC3E}">
        <p14:creationId xmlns:p14="http://schemas.microsoft.com/office/powerpoint/2010/main" val="226234888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1BE0522-7241-44F0-B790-312066EC3C47}" type="datetimeFigureOut">
              <a:rPr lang="en-PH" smtClean="0"/>
              <a:t>20/02/2024</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C1D747EB-F5CF-4191-A0BE-7C64C5DCD471}" type="slidenum">
              <a:rPr lang="en-PH" smtClean="0"/>
              <a:t>‹#›</a:t>
            </a:fld>
            <a:endParaRPr lang="en-PH"/>
          </a:p>
        </p:txBody>
      </p:sp>
    </p:spTree>
    <p:extLst>
      <p:ext uri="{BB962C8B-B14F-4D97-AF65-F5344CB8AC3E}">
        <p14:creationId xmlns:p14="http://schemas.microsoft.com/office/powerpoint/2010/main" val="23015491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1BE0522-7241-44F0-B790-312066EC3C47}" type="datetimeFigureOut">
              <a:rPr lang="en-PH" smtClean="0"/>
              <a:t>20/02/2024</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C1D747EB-F5CF-4191-A0BE-7C64C5DCD471}" type="slidenum">
              <a:rPr lang="en-PH" smtClean="0"/>
              <a:t>‹#›</a:t>
            </a:fld>
            <a:endParaRPr lang="en-PH"/>
          </a:p>
        </p:txBody>
      </p:sp>
    </p:spTree>
    <p:extLst>
      <p:ext uri="{BB962C8B-B14F-4D97-AF65-F5344CB8AC3E}">
        <p14:creationId xmlns:p14="http://schemas.microsoft.com/office/powerpoint/2010/main" val="1859579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1BE0522-7241-44F0-B790-312066EC3C47}" type="datetimeFigureOut">
              <a:rPr lang="en-PH" smtClean="0"/>
              <a:t>20/02/2024</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C1D747EB-F5CF-4191-A0BE-7C64C5DCD471}" type="slidenum">
              <a:rPr lang="en-PH" smtClean="0"/>
              <a:t>‹#›</a:t>
            </a:fld>
            <a:endParaRPr lang="en-PH"/>
          </a:p>
        </p:txBody>
      </p:sp>
    </p:spTree>
    <p:extLst>
      <p:ext uri="{BB962C8B-B14F-4D97-AF65-F5344CB8AC3E}">
        <p14:creationId xmlns:p14="http://schemas.microsoft.com/office/powerpoint/2010/main" val="3673619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16" name="Rectangle 15"/>
          <p:cNvSpPr/>
          <p:nvPr/>
        </p:nvSpPr>
        <p:spPr>
          <a:xfrm>
            <a:off x="11784" y="0"/>
            <a:ext cx="12192000" cy="68580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tx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51BE0522-7241-44F0-B790-312066EC3C47}" type="datetimeFigureOut">
              <a:rPr lang="en-PH" smtClean="0"/>
              <a:t>20/02/2024</a:t>
            </a:fld>
            <a:endParaRPr lang="en-PH"/>
          </a:p>
        </p:txBody>
      </p:sp>
      <p:sp>
        <p:nvSpPr>
          <p:cNvPr id="5" name="Footer Placeholder 4"/>
          <p:cNvSpPr>
            <a:spLocks noGrp="1"/>
          </p:cNvSpPr>
          <p:nvPr>
            <p:ph type="ftr" sz="quarter" idx="11"/>
          </p:nvPr>
        </p:nvSpPr>
        <p:spPr>
          <a:xfrm>
            <a:off x="1453896" y="5212080"/>
            <a:ext cx="5907024" cy="228600"/>
          </a:xfrm>
        </p:spPr>
        <p:txBody>
          <a:bodyPr/>
          <a:lstStyle>
            <a:lvl1pPr algn="l">
              <a:defRPr/>
            </a:lvl1pPr>
          </a:lstStyle>
          <a:p>
            <a:endParaRPr lang="en-PH"/>
          </a:p>
        </p:txBody>
      </p:sp>
      <p:sp>
        <p:nvSpPr>
          <p:cNvPr id="6" name="Slide Number Placeholder 5"/>
          <p:cNvSpPr>
            <a:spLocks noGrp="1"/>
          </p:cNvSpPr>
          <p:nvPr>
            <p:ph type="sldNum" sz="quarter" idx="12"/>
          </p:nvPr>
        </p:nvSpPr>
        <p:spPr>
          <a:xfrm>
            <a:off x="8604504" y="5212080"/>
            <a:ext cx="2112264" cy="228600"/>
          </a:xfrm>
        </p:spPr>
        <p:txBody>
          <a:bodyPr/>
          <a:lstStyle/>
          <a:p>
            <a:fld id="{C1D747EB-F5CF-4191-A0BE-7C64C5DCD471}" type="slidenum">
              <a:rPr lang="en-PH" smtClean="0"/>
              <a:t>‹#›</a:t>
            </a:fld>
            <a:endParaRPr lang="en-PH"/>
          </a:p>
        </p:txBody>
      </p:sp>
    </p:spTree>
    <p:extLst>
      <p:ext uri="{BB962C8B-B14F-4D97-AF65-F5344CB8AC3E}">
        <p14:creationId xmlns:p14="http://schemas.microsoft.com/office/powerpoint/2010/main" val="2887354928"/>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1BE0522-7241-44F0-B790-312066EC3C47}" type="datetimeFigureOut">
              <a:rPr lang="en-PH" smtClean="0"/>
              <a:t>20/02/2024</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C1D747EB-F5CF-4191-A0BE-7C64C5DCD471}" type="slidenum">
              <a:rPr lang="en-PH" smtClean="0"/>
              <a:t>‹#›</a:t>
            </a:fld>
            <a:endParaRPr lang="en-PH"/>
          </a:p>
        </p:txBody>
      </p:sp>
    </p:spTree>
    <p:extLst>
      <p:ext uri="{BB962C8B-B14F-4D97-AF65-F5344CB8AC3E}">
        <p14:creationId xmlns:p14="http://schemas.microsoft.com/office/powerpoint/2010/main" val="481636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1BE0522-7241-44F0-B790-312066EC3C47}" type="datetimeFigureOut">
              <a:rPr lang="en-PH" smtClean="0"/>
              <a:t>20/02/2024</a:t>
            </a:fld>
            <a:endParaRPr lang="en-PH"/>
          </a:p>
        </p:txBody>
      </p:sp>
      <p:sp>
        <p:nvSpPr>
          <p:cNvPr id="8" name="Footer Placeholder 7"/>
          <p:cNvSpPr>
            <a:spLocks noGrp="1"/>
          </p:cNvSpPr>
          <p:nvPr>
            <p:ph type="ftr" sz="quarter" idx="11"/>
          </p:nvPr>
        </p:nvSpPr>
        <p:spPr/>
        <p:txBody>
          <a:bodyPr/>
          <a:lstStyle/>
          <a:p>
            <a:endParaRPr lang="en-PH"/>
          </a:p>
        </p:txBody>
      </p:sp>
      <p:sp>
        <p:nvSpPr>
          <p:cNvPr id="9" name="Slide Number Placeholder 8"/>
          <p:cNvSpPr>
            <a:spLocks noGrp="1"/>
          </p:cNvSpPr>
          <p:nvPr>
            <p:ph type="sldNum" sz="quarter" idx="12"/>
          </p:nvPr>
        </p:nvSpPr>
        <p:spPr/>
        <p:txBody>
          <a:bodyPr/>
          <a:lstStyle/>
          <a:p>
            <a:fld id="{C1D747EB-F5CF-4191-A0BE-7C64C5DCD471}" type="slidenum">
              <a:rPr lang="en-PH" smtClean="0"/>
              <a:t>‹#›</a:t>
            </a:fld>
            <a:endParaRPr lang="en-PH"/>
          </a:p>
        </p:txBody>
      </p:sp>
    </p:spTree>
    <p:extLst>
      <p:ext uri="{BB962C8B-B14F-4D97-AF65-F5344CB8AC3E}">
        <p14:creationId xmlns:p14="http://schemas.microsoft.com/office/powerpoint/2010/main" val="1369849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1BE0522-7241-44F0-B790-312066EC3C47}" type="datetimeFigureOut">
              <a:rPr lang="en-PH" smtClean="0"/>
              <a:t>20/02/2024</a:t>
            </a:fld>
            <a:endParaRPr lang="en-PH"/>
          </a:p>
        </p:txBody>
      </p:sp>
      <p:sp>
        <p:nvSpPr>
          <p:cNvPr id="4" name="Footer Placeholder 3"/>
          <p:cNvSpPr>
            <a:spLocks noGrp="1"/>
          </p:cNvSpPr>
          <p:nvPr>
            <p:ph type="ftr" sz="quarter" idx="11"/>
          </p:nvPr>
        </p:nvSpPr>
        <p:spPr/>
        <p:txBody>
          <a:bodyPr/>
          <a:lstStyle/>
          <a:p>
            <a:endParaRPr lang="en-PH"/>
          </a:p>
        </p:txBody>
      </p:sp>
      <p:sp>
        <p:nvSpPr>
          <p:cNvPr id="5" name="Slide Number Placeholder 4"/>
          <p:cNvSpPr>
            <a:spLocks noGrp="1"/>
          </p:cNvSpPr>
          <p:nvPr>
            <p:ph type="sldNum" sz="quarter" idx="12"/>
          </p:nvPr>
        </p:nvSpPr>
        <p:spPr/>
        <p:txBody>
          <a:bodyPr/>
          <a:lstStyle/>
          <a:p>
            <a:fld id="{C1D747EB-F5CF-4191-A0BE-7C64C5DCD471}" type="slidenum">
              <a:rPr lang="en-PH" smtClean="0"/>
              <a:t>‹#›</a:t>
            </a:fld>
            <a:endParaRPr lang="en-PH"/>
          </a:p>
        </p:txBody>
      </p:sp>
    </p:spTree>
    <p:extLst>
      <p:ext uri="{BB962C8B-B14F-4D97-AF65-F5344CB8AC3E}">
        <p14:creationId xmlns:p14="http://schemas.microsoft.com/office/powerpoint/2010/main" val="11528700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BE0522-7241-44F0-B790-312066EC3C47}" type="datetimeFigureOut">
              <a:rPr lang="en-PH" smtClean="0"/>
              <a:t>20/02/2024</a:t>
            </a:fld>
            <a:endParaRPr lang="en-PH"/>
          </a:p>
        </p:txBody>
      </p:sp>
      <p:sp>
        <p:nvSpPr>
          <p:cNvPr id="3" name="Footer Placeholder 2"/>
          <p:cNvSpPr>
            <a:spLocks noGrp="1"/>
          </p:cNvSpPr>
          <p:nvPr>
            <p:ph type="ftr" sz="quarter" idx="11"/>
          </p:nvPr>
        </p:nvSpPr>
        <p:spPr/>
        <p:txBody>
          <a:bodyPr/>
          <a:lstStyle/>
          <a:p>
            <a:endParaRPr lang="en-PH"/>
          </a:p>
        </p:txBody>
      </p:sp>
      <p:sp>
        <p:nvSpPr>
          <p:cNvPr id="4" name="Slide Number Placeholder 3"/>
          <p:cNvSpPr>
            <a:spLocks noGrp="1"/>
          </p:cNvSpPr>
          <p:nvPr>
            <p:ph type="sldNum" sz="quarter" idx="12"/>
          </p:nvPr>
        </p:nvSpPr>
        <p:spPr/>
        <p:txBody>
          <a:bodyPr/>
          <a:lstStyle/>
          <a:p>
            <a:fld id="{C1D747EB-F5CF-4191-A0BE-7C64C5DCD471}" type="slidenum">
              <a:rPr lang="en-PH" smtClean="0"/>
              <a:t>‹#›</a:t>
            </a:fld>
            <a:endParaRPr lang="en-PH"/>
          </a:p>
        </p:txBody>
      </p:sp>
    </p:spTree>
    <p:extLst>
      <p:ext uri="{BB962C8B-B14F-4D97-AF65-F5344CB8AC3E}">
        <p14:creationId xmlns:p14="http://schemas.microsoft.com/office/powerpoint/2010/main" val="3205257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chemeClr val="tx1"/>
                </a:solidFill>
                <a:effectLst/>
                <a:latin typeface="+mj-lt"/>
                <a:ea typeface="+mn-ea"/>
                <a:cs typeface="+mn-cs"/>
              </a:defRPr>
            </a:lvl1pPr>
          </a:lstStyle>
          <a:p>
            <a:r>
              <a:rPr lang="en-US" smtClean="0"/>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51BE0522-7241-44F0-B790-312066EC3C47}" type="datetimeFigureOut">
              <a:rPr lang="en-PH" smtClean="0"/>
              <a:t>20/02/2024</a:t>
            </a:fld>
            <a:endParaRPr lang="en-PH"/>
          </a:p>
        </p:txBody>
      </p:sp>
      <p:sp>
        <p:nvSpPr>
          <p:cNvPr id="9" name="Footer Placeholder 8"/>
          <p:cNvSpPr>
            <a:spLocks noGrp="1"/>
          </p:cNvSpPr>
          <p:nvPr>
            <p:ph type="ftr" sz="quarter" idx="11"/>
          </p:nvPr>
        </p:nvSpPr>
        <p:spPr/>
        <p:txBody>
          <a:bodyPr/>
          <a:lstStyle>
            <a:lvl1pPr algn="r">
              <a:defRPr/>
            </a:lvl1pPr>
          </a:lstStyle>
          <a:p>
            <a:endParaRPr lang="en-PH"/>
          </a:p>
        </p:txBody>
      </p:sp>
      <p:sp>
        <p:nvSpPr>
          <p:cNvPr id="11" name="Slide Number Placeholder 10"/>
          <p:cNvSpPr>
            <a:spLocks noGrp="1"/>
          </p:cNvSpPr>
          <p:nvPr>
            <p:ph type="sldNum" sz="quarter" idx="12"/>
          </p:nvPr>
        </p:nvSpPr>
        <p:spPr>
          <a:xfrm>
            <a:off x="10396728" y="6227064"/>
            <a:ext cx="1463040" cy="256032"/>
          </a:xfrm>
        </p:spPr>
        <p:txBody>
          <a:bodyPr/>
          <a:lstStyle/>
          <a:p>
            <a:fld id="{C1D747EB-F5CF-4191-A0BE-7C64C5DCD471}" type="slidenum">
              <a:rPr lang="en-PH" smtClean="0"/>
              <a:t>‹#›</a:t>
            </a:fld>
            <a:endParaRPr lang="en-PH"/>
          </a:p>
        </p:txBody>
      </p:sp>
      <p:sp>
        <p:nvSpPr>
          <p:cNvPr id="12" name="Rectangle 11"/>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23212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chemeClr val="tx1"/>
                </a:solidFill>
                <a:latin typeface="+mj-lt"/>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6">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51BE0522-7241-44F0-B790-312066EC3C47}" type="datetimeFigureOut">
              <a:rPr lang="en-PH" smtClean="0"/>
              <a:t>20/02/2024</a:t>
            </a:fld>
            <a:endParaRPr lang="en-PH"/>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PH"/>
          </a:p>
        </p:txBody>
      </p:sp>
      <p:sp>
        <p:nvSpPr>
          <p:cNvPr id="7" name="Slide Number Placeholder 6"/>
          <p:cNvSpPr>
            <a:spLocks noGrp="1"/>
          </p:cNvSpPr>
          <p:nvPr>
            <p:ph type="sldNum" sz="quarter" idx="12"/>
          </p:nvPr>
        </p:nvSpPr>
        <p:spPr>
          <a:xfrm>
            <a:off x="10396728" y="6227064"/>
            <a:ext cx="1463040" cy="256032"/>
          </a:xfrm>
        </p:spPr>
        <p:txBody>
          <a:bodyPr/>
          <a:lstStyle/>
          <a:p>
            <a:fld id="{C1D747EB-F5CF-4191-A0BE-7C64C5DCD471}" type="slidenum">
              <a:rPr lang="en-PH" smtClean="0"/>
              <a:t>‹#›</a:t>
            </a:fld>
            <a:endParaRPr lang="en-PH"/>
          </a:p>
        </p:txBody>
      </p:sp>
      <p:sp>
        <p:nvSpPr>
          <p:cNvPr id="10" name="Rectangle 9"/>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358838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51BE0522-7241-44F0-B790-312066EC3C47}" type="datetimeFigureOut">
              <a:rPr lang="en-PH" smtClean="0"/>
              <a:t>20/02/2024</a:t>
            </a:fld>
            <a:endParaRPr lang="en-PH"/>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PH"/>
          </a:p>
        </p:txBody>
      </p:sp>
      <p:sp>
        <p:nvSpPr>
          <p:cNvPr id="6" name="Slide Number Placeholder 5"/>
          <p:cNvSpPr>
            <a:spLocks noGrp="1"/>
          </p:cNvSpPr>
          <p:nvPr>
            <p:ph type="sldNum" sz="quarter" idx="4"/>
          </p:nvPr>
        </p:nvSpPr>
        <p:spPr>
          <a:xfrm>
            <a:off x="10348535"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C1D747EB-F5CF-4191-A0BE-7C64C5DCD471}" type="slidenum">
              <a:rPr lang="en-PH" smtClean="0"/>
              <a:t>‹#›</a:t>
            </a:fld>
            <a:endParaRPr lang="en-PH"/>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893277349"/>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10000" dirty="0" smtClean="0"/>
              <a:t>DNA LIGASE</a:t>
            </a:r>
            <a:endParaRPr lang="en-PH" sz="10000" dirty="0"/>
          </a:p>
        </p:txBody>
      </p:sp>
      <p:sp>
        <p:nvSpPr>
          <p:cNvPr id="3" name="Subtitle 2"/>
          <p:cNvSpPr>
            <a:spLocks noGrp="1"/>
          </p:cNvSpPr>
          <p:nvPr>
            <p:ph type="subTitle" idx="1"/>
          </p:nvPr>
        </p:nvSpPr>
        <p:spPr/>
        <p:txBody>
          <a:bodyPr>
            <a:noAutofit/>
          </a:bodyPr>
          <a:lstStyle/>
          <a:p>
            <a:r>
              <a:rPr lang="en-US" sz="3200" dirty="0" smtClean="0">
                <a:solidFill>
                  <a:schemeClr val="tx1"/>
                </a:solidFill>
                <a:latin typeface="Bodoni MT" panose="02070603080606020203" pitchFamily="18" charset="0"/>
              </a:rPr>
              <a:t>GROUP 3</a:t>
            </a:r>
            <a:endParaRPr lang="en-PH" sz="3200" dirty="0">
              <a:solidFill>
                <a:schemeClr val="tx1"/>
              </a:solidFill>
              <a:latin typeface="Bodoni MT" panose="02070603080606020203" pitchFamily="18" charset="0"/>
            </a:endParaRPr>
          </a:p>
        </p:txBody>
      </p:sp>
    </p:spTree>
    <p:extLst>
      <p:ext uri="{BB962C8B-B14F-4D97-AF65-F5344CB8AC3E}">
        <p14:creationId xmlns:p14="http://schemas.microsoft.com/office/powerpoint/2010/main" val="232720754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solidFill>
                  <a:schemeClr val="tx1"/>
                </a:solidFill>
                <a:latin typeface="Georgia" panose="02040502050405020303" pitchFamily="18" charset="0"/>
              </a:rPr>
              <a:t>DNA Ligase </a:t>
            </a:r>
            <a:endParaRPr lang="en-PH" sz="5400" dirty="0">
              <a:solidFill>
                <a:schemeClr val="tx1"/>
              </a:solidFill>
              <a:latin typeface="Georgia" panose="02040502050405020303" pitchFamily="18" charset="0"/>
            </a:endParaRPr>
          </a:p>
        </p:txBody>
      </p:sp>
      <p:sp>
        <p:nvSpPr>
          <p:cNvPr id="3" name="Content Placeholder 2"/>
          <p:cNvSpPr>
            <a:spLocks noGrp="1"/>
          </p:cNvSpPr>
          <p:nvPr>
            <p:ph idx="1"/>
          </p:nvPr>
        </p:nvSpPr>
        <p:spPr/>
        <p:txBody>
          <a:bodyPr>
            <a:normAutofit/>
          </a:bodyPr>
          <a:lstStyle/>
          <a:p>
            <a:r>
              <a:rPr lang="en-US" sz="3200" dirty="0" smtClean="0">
                <a:solidFill>
                  <a:schemeClr val="accent3">
                    <a:lumMod val="50000"/>
                  </a:schemeClr>
                </a:solidFill>
              </a:rPr>
              <a:t>DNA </a:t>
            </a:r>
            <a:r>
              <a:rPr lang="en-US" sz="3200" dirty="0">
                <a:solidFill>
                  <a:schemeClr val="accent3">
                    <a:lumMod val="50000"/>
                  </a:schemeClr>
                </a:solidFill>
              </a:rPr>
              <a:t>ligase is an enzyme involved in the process of DNA replication, repair, and recombination. </a:t>
            </a:r>
            <a:r>
              <a:rPr lang="en-US" sz="3200" dirty="0"/>
              <a:t>DNA ligase is an enzyme that </a:t>
            </a:r>
            <a:r>
              <a:rPr lang="en-US" sz="3200" dirty="0" smtClean="0"/>
              <a:t>strands </a:t>
            </a:r>
            <a:r>
              <a:rPr lang="en-US" sz="3200" dirty="0"/>
              <a:t>through the formation of phosphodiester bonds in a process called DNA ligation. The bond in double-stranded DNA is formed by joining the 5′ phosphate and 3′ hydroxyl termini of DNA strands, using ATP as a </a:t>
            </a:r>
            <a:r>
              <a:rPr lang="en-US" sz="3200" dirty="0" smtClean="0"/>
              <a:t>coenzyme.</a:t>
            </a:r>
            <a:endParaRPr lang="en-PH" sz="3200" dirty="0"/>
          </a:p>
        </p:txBody>
      </p:sp>
    </p:spTree>
    <p:extLst>
      <p:ext uri="{BB962C8B-B14F-4D97-AF65-F5344CB8AC3E}">
        <p14:creationId xmlns:p14="http://schemas.microsoft.com/office/powerpoint/2010/main" val="93556444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Function:</a:t>
            </a:r>
            <a:endParaRPr lang="en-PH" dirty="0">
              <a:latin typeface="Algerian" panose="04020705040A02060702" pitchFamily="82" charset="0"/>
            </a:endParaRPr>
          </a:p>
        </p:txBody>
      </p:sp>
      <p:sp>
        <p:nvSpPr>
          <p:cNvPr id="3" name="Content Placeholder 2"/>
          <p:cNvSpPr>
            <a:spLocks noGrp="1"/>
          </p:cNvSpPr>
          <p:nvPr>
            <p:ph idx="1"/>
          </p:nvPr>
        </p:nvSpPr>
        <p:spPr/>
        <p:txBody>
          <a:bodyPr>
            <a:normAutofit/>
          </a:bodyPr>
          <a:lstStyle/>
          <a:p>
            <a:r>
              <a:rPr lang="en-US" sz="3200" dirty="0" smtClean="0">
                <a:solidFill>
                  <a:schemeClr val="accent3">
                    <a:lumMod val="50000"/>
                  </a:schemeClr>
                </a:solidFill>
              </a:rPr>
              <a:t>DNA ligase’s function is to </a:t>
            </a:r>
            <a:r>
              <a:rPr lang="en-US" sz="3200" dirty="0">
                <a:solidFill>
                  <a:schemeClr val="accent3">
                    <a:lumMod val="50000"/>
                  </a:schemeClr>
                </a:solidFill>
              </a:rPr>
              <a:t>glue those DNA fragments together to form 2 new daughter DNA strands</a:t>
            </a:r>
            <a:r>
              <a:rPr lang="en-US" sz="3200" dirty="0" smtClean="0">
                <a:solidFill>
                  <a:schemeClr val="accent3">
                    <a:lumMod val="50000"/>
                  </a:schemeClr>
                </a:solidFill>
              </a:rPr>
              <a:t>.</a:t>
            </a:r>
          </a:p>
          <a:p>
            <a:r>
              <a:rPr lang="en-US" sz="3200" dirty="0" smtClean="0"/>
              <a:t>Catalyzes </a:t>
            </a:r>
            <a:r>
              <a:rPr lang="en-US" sz="3200" dirty="0"/>
              <a:t>the formation of phosphodiester bonds between adjacent nucleotides in DNA strands, sealing breaks in the sugar-phosphate backbone</a:t>
            </a:r>
            <a:r>
              <a:rPr lang="en-US" sz="3200" dirty="0" smtClean="0"/>
              <a:t>.</a:t>
            </a:r>
            <a:r>
              <a:rPr lang="en-US" sz="3200" dirty="0"/>
              <a:t> </a:t>
            </a:r>
            <a:endParaRPr lang="en-PH" sz="3200" dirty="0"/>
          </a:p>
        </p:txBody>
      </p:sp>
    </p:spTree>
    <p:extLst>
      <p:ext uri="{BB962C8B-B14F-4D97-AF65-F5344CB8AC3E}">
        <p14:creationId xmlns:p14="http://schemas.microsoft.com/office/powerpoint/2010/main" val="365083942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Structure:</a:t>
            </a:r>
            <a:endParaRPr lang="en-PH" dirty="0">
              <a:latin typeface="Algerian" panose="04020705040A02060702" pitchFamily="82" charset="0"/>
            </a:endParaRPr>
          </a:p>
        </p:txBody>
      </p:sp>
      <p:sp>
        <p:nvSpPr>
          <p:cNvPr id="3" name="Content Placeholder 2"/>
          <p:cNvSpPr>
            <a:spLocks noGrp="1"/>
          </p:cNvSpPr>
          <p:nvPr>
            <p:ph idx="1"/>
          </p:nvPr>
        </p:nvSpPr>
        <p:spPr/>
        <p:txBody>
          <a:bodyPr>
            <a:noAutofit/>
          </a:bodyPr>
          <a:lstStyle/>
          <a:p>
            <a:r>
              <a:rPr lang="en-US" sz="4400" dirty="0">
                <a:solidFill>
                  <a:schemeClr val="accent3">
                    <a:lumMod val="50000"/>
                  </a:schemeClr>
                </a:solidFill>
              </a:rPr>
              <a:t>Typically a protein enzyme with specific binding sites for DNA substrates and ATP</a:t>
            </a:r>
            <a:r>
              <a:rPr lang="en-US" sz="4400" dirty="0"/>
              <a:t>, which provides energy for the ligation reaction.</a:t>
            </a:r>
            <a:endParaRPr lang="en-PH" sz="4400" dirty="0"/>
          </a:p>
        </p:txBody>
      </p:sp>
    </p:spTree>
    <p:extLst>
      <p:ext uri="{BB962C8B-B14F-4D97-AF65-F5344CB8AC3E}">
        <p14:creationId xmlns:p14="http://schemas.microsoft.com/office/powerpoint/2010/main" val="93411791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Importance:</a:t>
            </a:r>
            <a:endParaRPr lang="en-PH" dirty="0">
              <a:latin typeface="Algerian" panose="04020705040A02060702" pitchFamily="82" charset="0"/>
            </a:endParaRPr>
          </a:p>
        </p:txBody>
      </p:sp>
      <p:sp>
        <p:nvSpPr>
          <p:cNvPr id="3" name="Content Placeholder 2"/>
          <p:cNvSpPr>
            <a:spLocks noGrp="1"/>
          </p:cNvSpPr>
          <p:nvPr>
            <p:ph idx="1"/>
          </p:nvPr>
        </p:nvSpPr>
        <p:spPr/>
        <p:txBody>
          <a:bodyPr>
            <a:normAutofit/>
          </a:bodyPr>
          <a:lstStyle/>
          <a:p>
            <a:r>
              <a:rPr lang="en-PH" sz="3600" dirty="0">
                <a:solidFill>
                  <a:schemeClr val="accent3">
                    <a:lumMod val="50000"/>
                  </a:schemeClr>
                </a:solidFill>
              </a:rPr>
              <a:t>Essential for joining Okazaki fragments during DNA replication on the lagging strand</a:t>
            </a:r>
            <a:r>
              <a:rPr lang="en-PH" sz="3600" dirty="0"/>
              <a:t>. </a:t>
            </a:r>
            <a:endParaRPr lang="en-PH" sz="3600" dirty="0" smtClean="0"/>
          </a:p>
          <a:p>
            <a:r>
              <a:rPr lang="en-PH" sz="3600" dirty="0" smtClean="0"/>
              <a:t>Plays </a:t>
            </a:r>
            <a:r>
              <a:rPr lang="en-PH" sz="3600" dirty="0"/>
              <a:t>a role in repairing DNA damage. </a:t>
            </a:r>
            <a:endParaRPr lang="en-PH" sz="3600" dirty="0" smtClean="0"/>
          </a:p>
          <a:p>
            <a:r>
              <a:rPr lang="en-PH" sz="3600" dirty="0" smtClean="0"/>
              <a:t>Used </a:t>
            </a:r>
            <a:r>
              <a:rPr lang="en-PH" sz="3600" dirty="0"/>
              <a:t>in genetic engineering techniques like </a:t>
            </a:r>
            <a:r>
              <a:rPr lang="en-PH" sz="3600" dirty="0" smtClean="0"/>
              <a:t>molecular </a:t>
            </a:r>
            <a:r>
              <a:rPr lang="en-PH" sz="3600" dirty="0"/>
              <a:t>cloning to connect DNA segments.</a:t>
            </a:r>
            <a:endParaRPr lang="en-PH" sz="3600" dirty="0"/>
          </a:p>
        </p:txBody>
      </p:sp>
    </p:spTree>
    <p:extLst>
      <p:ext uri="{BB962C8B-B14F-4D97-AF65-F5344CB8AC3E}">
        <p14:creationId xmlns:p14="http://schemas.microsoft.com/office/powerpoint/2010/main" val="312589443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Application:</a:t>
            </a:r>
            <a:endParaRPr lang="en-PH" dirty="0">
              <a:latin typeface="Algerian" panose="04020705040A02060702" pitchFamily="82" charset="0"/>
            </a:endParaRPr>
          </a:p>
        </p:txBody>
      </p:sp>
      <p:sp>
        <p:nvSpPr>
          <p:cNvPr id="3" name="Content Placeholder 2"/>
          <p:cNvSpPr>
            <a:spLocks noGrp="1"/>
          </p:cNvSpPr>
          <p:nvPr>
            <p:ph idx="1"/>
          </p:nvPr>
        </p:nvSpPr>
        <p:spPr/>
        <p:txBody>
          <a:bodyPr>
            <a:normAutofit/>
          </a:bodyPr>
          <a:lstStyle/>
          <a:p>
            <a:r>
              <a:rPr lang="en-US" sz="4800" dirty="0">
                <a:solidFill>
                  <a:schemeClr val="accent3">
                    <a:lumMod val="50000"/>
                  </a:schemeClr>
                </a:solidFill>
              </a:rPr>
              <a:t>Widely used in molecular biology research, biotechnology, and genetic engineering.</a:t>
            </a:r>
            <a:endParaRPr lang="en-PH" sz="4800" dirty="0">
              <a:solidFill>
                <a:schemeClr val="accent3">
                  <a:lumMod val="50000"/>
                </a:schemeClr>
              </a:solidFill>
            </a:endParaRPr>
          </a:p>
        </p:txBody>
      </p:sp>
    </p:spTree>
    <p:extLst>
      <p:ext uri="{BB962C8B-B14F-4D97-AF65-F5344CB8AC3E}">
        <p14:creationId xmlns:p14="http://schemas.microsoft.com/office/powerpoint/2010/main" val="2002078648"/>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Summary:</a:t>
            </a:r>
            <a:endParaRPr lang="en-PH" dirty="0">
              <a:latin typeface="Algerian" panose="04020705040A02060702" pitchFamily="82" charset="0"/>
            </a:endParaRPr>
          </a:p>
        </p:txBody>
      </p:sp>
      <p:sp>
        <p:nvSpPr>
          <p:cNvPr id="3" name="Content Placeholder 2"/>
          <p:cNvSpPr>
            <a:spLocks noGrp="1"/>
          </p:cNvSpPr>
          <p:nvPr>
            <p:ph idx="1"/>
          </p:nvPr>
        </p:nvSpPr>
        <p:spPr/>
        <p:txBody>
          <a:bodyPr>
            <a:normAutofit/>
          </a:bodyPr>
          <a:lstStyle/>
          <a:p>
            <a:r>
              <a:rPr lang="en-US" sz="2800" dirty="0"/>
              <a:t>DNA ligase is a vital enzyme involved in DNA replication, repair, and recombination. Its primary function is to catalyze the formation of phosphodiester bonds between adjacent nucleotides in DNA strands, sealing breaks in the sugar-phosphate backbone. This process is essential for joining Okazaki fragments during DNA replication, repairing DNA damage, and facilitating genetic recombination. DNA ligase plays a crucial role in molecular biology techniques such as molecular cloning, PCR, and gene editing, making it indispensable for various research and biotechnological applications.</a:t>
            </a:r>
            <a:endParaRPr lang="en-PH" sz="2800" dirty="0"/>
          </a:p>
        </p:txBody>
      </p:sp>
    </p:spTree>
    <p:extLst>
      <p:ext uri="{BB962C8B-B14F-4D97-AF65-F5344CB8AC3E}">
        <p14:creationId xmlns:p14="http://schemas.microsoft.com/office/powerpoint/2010/main" val="19400169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DNA Ligase_ How DNA Ligase works_">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83043" y="391886"/>
            <a:ext cx="11431586" cy="6096000"/>
          </a:xfrm>
        </p:spPr>
      </p:pic>
    </p:spTree>
    <p:extLst>
      <p:ext uri="{BB962C8B-B14F-4D97-AF65-F5344CB8AC3E}">
        <p14:creationId xmlns:p14="http://schemas.microsoft.com/office/powerpoint/2010/main" val="65558960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3"/>
                                        </p:tgtEl>
                                      </p:cBhvr>
                                    </p:cmd>
                                  </p:childTnLst>
                                </p:cTn>
                              </p:par>
                            </p:childTnLst>
                          </p:cTn>
                        </p:par>
                      </p:childTnLst>
                    </p:cTn>
                  </p:par>
                </p:childTnLst>
              </p:cTn>
              <p:nextCondLst>
                <p:cond evt="onClick" delay="0">
                  <p:tgtEl>
                    <p:spTgt spid="13"/>
                  </p:tgtEl>
                </p:cond>
              </p:nextCondLst>
            </p:seq>
            <p:video>
              <p:cMediaNode vol="80000">
                <p:cTn id="7" fill="hold" display="0">
                  <p:stCondLst>
                    <p:cond delay="indefinite"/>
                  </p:stCondLst>
                </p:cTn>
                <p:tgtEl>
                  <p:spTgt spid="1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36276" y="2640206"/>
            <a:ext cx="5699760" cy="1371600"/>
          </a:xfrm>
        </p:spPr>
        <p:txBody>
          <a:bodyPr>
            <a:noAutofit/>
          </a:bodyPr>
          <a:lstStyle/>
          <a:p>
            <a:r>
              <a:rPr lang="en-US" sz="9600" dirty="0" smtClean="0"/>
              <a:t>THE END</a:t>
            </a:r>
            <a:endParaRPr lang="en-PH" sz="9600" dirty="0"/>
          </a:p>
        </p:txBody>
      </p:sp>
      <p:sp>
        <p:nvSpPr>
          <p:cNvPr id="3" name="TextBox 2"/>
          <p:cNvSpPr txBox="1"/>
          <p:nvPr/>
        </p:nvSpPr>
        <p:spPr>
          <a:xfrm>
            <a:off x="3716270" y="4011806"/>
            <a:ext cx="4339771" cy="646331"/>
          </a:xfrm>
          <a:prstGeom prst="rect">
            <a:avLst/>
          </a:prstGeom>
          <a:noFill/>
        </p:spPr>
        <p:txBody>
          <a:bodyPr wrap="square" rtlCol="0">
            <a:spAutoFit/>
          </a:bodyPr>
          <a:lstStyle/>
          <a:p>
            <a:r>
              <a:rPr lang="en-US" sz="3600" dirty="0" smtClean="0"/>
              <a:t>Thank you for listening</a:t>
            </a:r>
            <a:endParaRPr lang="en-PH" sz="3600" dirty="0"/>
          </a:p>
        </p:txBody>
      </p:sp>
    </p:spTree>
    <p:extLst>
      <p:ext uri="{BB962C8B-B14F-4D97-AF65-F5344CB8AC3E}">
        <p14:creationId xmlns:p14="http://schemas.microsoft.com/office/powerpoint/2010/main" val="800083767"/>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avon">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docProps/app.xml><?xml version="1.0" encoding="utf-8"?>
<Properties xmlns="http://schemas.openxmlformats.org/officeDocument/2006/extended-properties" xmlns:vt="http://schemas.openxmlformats.org/officeDocument/2006/docPropsVTypes">
  <Template>Savon</Template>
  <TotalTime>83</TotalTime>
  <Words>243</Words>
  <Application>Microsoft Office PowerPoint</Application>
  <PresentationFormat>Widescreen</PresentationFormat>
  <Paragraphs>19</Paragraphs>
  <Slides>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Algerian</vt:lpstr>
      <vt:lpstr>Bodoni MT</vt:lpstr>
      <vt:lpstr>Garamond</vt:lpstr>
      <vt:lpstr>Georgia</vt:lpstr>
      <vt:lpstr>Savon</vt:lpstr>
      <vt:lpstr>DNA LIGASE</vt:lpstr>
      <vt:lpstr>DNA Ligase </vt:lpstr>
      <vt:lpstr>Function:</vt:lpstr>
      <vt:lpstr>Structure:</vt:lpstr>
      <vt:lpstr>Importance:</vt:lpstr>
      <vt:lpstr>Application:</vt:lpstr>
      <vt:lpstr>Summary:</vt:lpstr>
      <vt:lpstr>PowerPoint Presentation</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DNA LIGASE</dc:title>
  <dc:creator>pc</dc:creator>
  <cp:lastModifiedBy>pc</cp:lastModifiedBy>
  <cp:revision>8</cp:revision>
  <dcterms:created xsi:type="dcterms:W3CDTF">2024-02-20T09:58:45Z</dcterms:created>
  <dcterms:modified xsi:type="dcterms:W3CDTF">2024-02-20T11:22:28Z</dcterms:modified>
</cp:coreProperties>
</file>

<file path=docProps/thumbnail.jpeg>
</file>